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69" r:id="rId7"/>
    <p:sldId id="260" r:id="rId8"/>
    <p:sldId id="263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6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61" d="100"/>
          <a:sy n="61" d="100"/>
        </p:scale>
        <p:origin x="52" y="100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11/3/2023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October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2023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UNIVERSITAS PAMULANG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UTS TESTING &amp; QA PERANGKAT LUNAK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E56D77-D148-D880-D41B-94FB31F88753}"/>
              </a:ext>
            </a:extLst>
          </p:cNvPr>
          <p:cNvSpPr/>
          <p:nvPr/>
        </p:nvSpPr>
        <p:spPr>
          <a:xfrm>
            <a:off x="709615" y="1878904"/>
            <a:ext cx="10326247" cy="3775661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Karakteristik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dan 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prinsip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utama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dari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testing 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meliputi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1. 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Isolasi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Unit: Unit testing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komponen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perangkat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lunak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secara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terisolasi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berarti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komponen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diuji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diisolasi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komponen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lain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mungkin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dipanggil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oleh unit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tersebut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tujuan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seringkali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testing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mock objects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stubs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menggantikan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komponen-komponen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eksternal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2. 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Automatisasi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 Unit testing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umumnya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diotomatisasikan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sehingga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dapat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diulang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kapan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saja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cepat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Bahkan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saat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pengembangan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berlanjut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Anda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dapat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menjalankan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memastikan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bahwa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perubahan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baru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tidak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merusak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fungsi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sudah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3. 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Cakupan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Kode: Unit testing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dirancang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mencapai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tingkat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cakupan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tinggi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berarti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setiap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bagian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tersebut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seharusnya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diuji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termasuk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berbagai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kasus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termasuk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input yang valid dan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tidak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valid.</a:t>
            </a: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ea typeface="字魂160号-檀宋" panose="00000500000000000000" pitchFamily="2" charset="-122"/>
              <a:cs typeface="Poppins" panose="00000500000000000000" pitchFamily="2" charset="0"/>
              <a:sym typeface="字魂160号-檀宋" panose="00000500000000000000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CI / CD DENGAN PHYTON</a:t>
            </a:r>
            <a:endParaRPr lang="en-ID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263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E56D77-D148-D880-D41B-94FB31F88753}"/>
              </a:ext>
            </a:extLst>
          </p:cNvPr>
          <p:cNvSpPr/>
          <p:nvPr/>
        </p:nvSpPr>
        <p:spPr>
          <a:xfrm>
            <a:off x="709615" y="1878905"/>
            <a:ext cx="10326247" cy="3723110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4. Assertions: Unit test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pernyataan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(assertions)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memeriksa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apakah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hasil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diberikan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oleh unit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sesuai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diharapkan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Jika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hasilnya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sesuai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maka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dianggap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berhasil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;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jika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tidak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sesuai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dianggap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gagal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5.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Dokumentasi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Hidup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 Unit test juga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dapat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berfungsi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sebagai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dokumentasi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hidup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(living documentation)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menjelaskan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cara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mengintegrasikan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unit-unit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perangkat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lunak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sistem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secara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benar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6. Integrasi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Alat: Banyak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bahasa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pemrograman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lingkungan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pengembangan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menyediakan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kerangka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kerja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(framework)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khusus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testing,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seperti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unittest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di Python, JUnit di Java, dan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banyak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lainnya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Alat-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alat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memudahkan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proses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pembuatan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pelaksanaan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bg1"/>
              </a:solidFill>
              <a:ea typeface="字魂160号-檀宋" panose="00000500000000000000" pitchFamily="2" charset="-122"/>
              <a:cs typeface="Poppins" panose="00000500000000000000" pitchFamily="2" charset="0"/>
              <a:sym typeface="字魂160号-檀宋" panose="000005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ea typeface="字魂160号-檀宋" panose="00000500000000000000" pitchFamily="2" charset="-122"/>
              <a:cs typeface="Poppins" panose="00000500000000000000" pitchFamily="2" charset="0"/>
              <a:sym typeface="字魂160号-檀宋" panose="00000500000000000000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CI / CD DENGAN PHYTON</a:t>
            </a:r>
            <a:endParaRPr lang="en-ID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716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E56D77-D148-D880-D41B-94FB31F88753}"/>
              </a:ext>
            </a:extLst>
          </p:cNvPr>
          <p:cNvSpPr/>
          <p:nvPr/>
        </p:nvSpPr>
        <p:spPr>
          <a:xfrm>
            <a:off x="709615" y="1878905"/>
            <a:ext cx="10326247" cy="3723110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Langkah-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langkah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CI/CD 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Proyek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Python: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1.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Persiapkan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Proyek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Pastikan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proyek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Python Anda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memiliki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struktur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direktori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teratur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dan Anda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telah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menambahkan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file 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requirements.txt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berisi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dependensi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proyek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2.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Pengelolaan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Kode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Sumber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Simpan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proyek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Anda di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repositori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Git (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misalnya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di GitHub).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Pastikan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Anda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telah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membuat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file 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gitignore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mengabaikan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file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tidak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perlu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di-repo (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misalnya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berkas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pyc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direktori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virtual environment).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3.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Kendali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Versi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manajer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versi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seperti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git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mengontrol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versi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Anda.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Pastikan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Anda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tag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versi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repositori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menandai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rilis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penting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ea typeface="字魂160号-檀宋" panose="00000500000000000000" pitchFamily="2" charset="-122"/>
              <a:cs typeface="Poppins" panose="00000500000000000000" pitchFamily="2" charset="0"/>
              <a:sym typeface="字魂160号-檀宋" panose="00000500000000000000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CI / CD DENGAN PHYTON</a:t>
            </a:r>
            <a:endParaRPr lang="en-ID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396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E56D77-D148-D880-D41B-94FB31F88753}"/>
              </a:ext>
            </a:extLst>
          </p:cNvPr>
          <p:cNvSpPr/>
          <p:nvPr/>
        </p:nvSpPr>
        <p:spPr>
          <a:xfrm>
            <a:off x="709614" y="3187161"/>
            <a:ext cx="4156675" cy="375846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4.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GitHub Actions (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Contoh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):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Buka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repositori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GitHub Anda dan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klik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"Actions"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mengaktifkan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GitHub Actions.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Buat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file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CI/CD di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direktori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github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/workflows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misalnya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python-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ci.yml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Berikut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contoh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menjalankan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 Python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GitHub Actions:</a:t>
            </a: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ea typeface="字魂160号-檀宋" panose="00000500000000000000" pitchFamily="2" charset="-122"/>
              <a:cs typeface="Poppins" panose="00000500000000000000" pitchFamily="2" charset="0"/>
              <a:sym typeface="字魂160号-檀宋" panose="00000500000000000000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CI / CD DENGAN PHYTON</a:t>
            </a:r>
            <a:endParaRPr lang="en-ID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7B478-8314-660D-CEF4-6833F1C6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21" y="1965434"/>
            <a:ext cx="4384662" cy="40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8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CI / CD DENGAN PHYTON</a:t>
            </a:r>
            <a:endParaRPr lang="en-ID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F4C32-F93A-A5BE-15AC-F4BC5E043FC0}"/>
              </a:ext>
            </a:extLst>
          </p:cNvPr>
          <p:cNvSpPr/>
          <p:nvPr/>
        </p:nvSpPr>
        <p:spPr>
          <a:xfrm>
            <a:off x="506135" y="2142884"/>
            <a:ext cx="11322341" cy="337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di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menjalankan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 Python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setiap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kali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perubahan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pada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cabang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main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di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repositori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GitHub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Anda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5.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Otomatis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Pastikan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Anda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telah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menambahkan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proyek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Python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Anda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kerangka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kerja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seperti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unittest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pytest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lain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sesuai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kebutuhan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6. Continuous Deployment (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Opsional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):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Jika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Anda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ingin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melakukan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Continuous Deployment,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Anda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dapat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menambahkan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langkah-langkah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berikut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CI/CD: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-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Membangun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mengemas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aplikasi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-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Mengunggah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aplikasi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server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tujuan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-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Melakukan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migrasi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basis data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langkah-langkah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lain yang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diperlukan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98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CI / CD DENGAN PHYTON</a:t>
            </a:r>
            <a:endParaRPr lang="en-ID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EC47A-0067-85C0-B558-C6728D9DFB43}"/>
              </a:ext>
            </a:extLst>
          </p:cNvPr>
          <p:cNvSpPr txBox="1"/>
          <p:nvPr/>
        </p:nvSpPr>
        <p:spPr>
          <a:xfrm>
            <a:off x="1061545" y="1773940"/>
            <a:ext cx="10292255" cy="300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7.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Lakukan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Push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Repositori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Setiap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kali Anda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melakukan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perubahan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pada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sumber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lakukan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git push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repositori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GitHub Actions (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alat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CI/CD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lainnya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Anda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gunakan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)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menjalankan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otomatis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8. Monitoring dan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Pemberitahuan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Pastikan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Anda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menerima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pemberitahuan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jika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kegagalan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pada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tahap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CI/CD. Jika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kegagalan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periksa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log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menemukan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penyebabnya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9.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Pemeliharaan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Terus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pantau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perbaiki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dan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tingkatkan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konfigurasi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CI/CD Anda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seiring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perkembangan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proyek</a:t>
            </a:r>
            <a:r>
              <a:rPr lang="en-US" altLang="zh-CN" sz="1600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74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REFERENSI</a:t>
            </a:r>
            <a:endParaRPr lang="en-ID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E80AC-A650-3597-D65E-4FBCD37B3ECE}"/>
              </a:ext>
            </a:extLst>
          </p:cNvPr>
          <p:cNvSpPr txBox="1"/>
          <p:nvPr/>
        </p:nvSpPr>
        <p:spPr>
          <a:xfrm>
            <a:off x="1082565" y="2258989"/>
            <a:ext cx="99217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>
                <a:solidFill>
                  <a:schemeClr val="bg1"/>
                </a:solidFill>
              </a:rPr>
              <a:t>https://johnpicard.com/idn/white-box-testing/</a:t>
            </a:r>
          </a:p>
        </p:txBody>
      </p:sp>
    </p:spTree>
    <p:extLst>
      <p:ext uri="{BB962C8B-B14F-4D97-AF65-F5344CB8AC3E}">
        <p14:creationId xmlns:p14="http://schemas.microsoft.com/office/powerpoint/2010/main" val="536309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RB YOHANES HANGGORO PANJI 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Kelas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07TPLE007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Mata </a:t>
            </a:r>
            <a:r>
              <a:rPr lang="en-US" dirty="0" err="1"/>
              <a:t>Kuliah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Testing dan QA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2091847"/>
            <a:ext cx="5288963" cy="4026637"/>
          </a:xfrm>
        </p:spPr>
        <p:txBody>
          <a:bodyPr>
            <a:noAutofit/>
          </a:bodyPr>
          <a:lstStyle/>
          <a:p>
            <a:r>
              <a:rPr lang="en-ID" sz="2400" b="0" i="0" dirty="0">
                <a:effectLst/>
              </a:rPr>
              <a:t>Whitebox testing dan unit testing </a:t>
            </a:r>
            <a:r>
              <a:rPr lang="en-ID" sz="2400" b="0" i="0" dirty="0" err="1">
                <a:effectLst/>
              </a:rPr>
              <a:t>adalah</a:t>
            </a:r>
            <a:r>
              <a:rPr lang="en-ID" sz="2400" b="0" i="0" dirty="0">
                <a:effectLst/>
              </a:rPr>
              <a:t> dua </a:t>
            </a:r>
            <a:r>
              <a:rPr lang="en-ID" sz="2400" b="0" i="0" dirty="0" err="1">
                <a:effectLst/>
              </a:rPr>
              <a:t>metode</a:t>
            </a:r>
            <a:r>
              <a:rPr lang="en-ID" sz="2400" b="0" i="0" dirty="0">
                <a:effectLst/>
              </a:rPr>
              <a:t> yang </a:t>
            </a:r>
            <a:r>
              <a:rPr lang="en-ID" sz="2400" b="0" i="0" dirty="0" err="1">
                <a:effectLst/>
              </a:rPr>
              <a:t>digunakan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dalam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pengujian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perangkat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lunak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untuk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memastikan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bahwa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kode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berfungsi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dengan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benar</a:t>
            </a:r>
            <a:r>
              <a:rPr lang="en-ID" sz="2400" b="0" i="0" dirty="0">
                <a:effectLst/>
              </a:rPr>
              <a:t>. </a:t>
            </a:r>
            <a:r>
              <a:rPr lang="en-ID" sz="2400" b="0" i="0" dirty="0" err="1">
                <a:effectLst/>
              </a:rPr>
              <a:t>Meskipun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keduanya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seringkali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digunakan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bersama-sama</a:t>
            </a:r>
            <a:r>
              <a:rPr lang="en-ID" sz="2400" b="0" i="0" dirty="0">
                <a:effectLst/>
              </a:rPr>
              <a:t>, </a:t>
            </a:r>
            <a:r>
              <a:rPr lang="en-ID" sz="2400" b="0" i="0" dirty="0" err="1">
                <a:effectLst/>
              </a:rPr>
              <a:t>mereka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memiliki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fokus</a:t>
            </a:r>
            <a:r>
              <a:rPr lang="en-ID" sz="2400" b="0" i="0" dirty="0">
                <a:effectLst/>
              </a:rPr>
              <a:t> yang </a:t>
            </a:r>
            <a:r>
              <a:rPr lang="en-ID" sz="2400" b="0" i="0" dirty="0" err="1">
                <a:effectLst/>
              </a:rPr>
              <a:t>berbeda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dalam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pengujian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perangkat</a:t>
            </a:r>
            <a:r>
              <a:rPr lang="en-ID" sz="2400" b="0" i="0" dirty="0">
                <a:effectLst/>
              </a:rPr>
              <a:t> </a:t>
            </a:r>
            <a:r>
              <a:rPr lang="en-ID" sz="2400" b="0" i="0" dirty="0" err="1">
                <a:effectLst/>
              </a:rPr>
              <a:t>lunak</a:t>
            </a:r>
            <a:r>
              <a:rPr lang="en-ID" sz="2400" b="0" i="0" dirty="0">
                <a:effectLst/>
              </a:rPr>
              <a:t>.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A8312E-6E7B-08F7-A562-8D86CEB35D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107F8-92D3-1A24-8D47-0458E94DD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 Testing, 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juga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dikenal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sebagai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struktur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jenis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perangkat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lunak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dilakukan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memeriksa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dan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sumber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internal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dari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suatu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program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sistem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b="1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Tujuannya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memastikan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bahwa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komponen-komponen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bekerja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benar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semua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jalur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eksekusi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telah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diuji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dan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aturan-aturan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logika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telah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diikuti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testing,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dilakukan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pemahaman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mendalam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tentang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bagaimana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kode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diimplementasikan</a:t>
            </a:r>
            <a:r>
              <a:rPr lang="en-US" altLang="zh-CN" dirty="0">
                <a:solidFill>
                  <a:srgbClr val="FFFF00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marL="0" indent="0">
              <a:buNone/>
            </a:pPr>
            <a:endParaRPr lang="en-ID" dirty="0">
              <a:solidFill>
                <a:srgbClr val="FFFF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F421DB9-1AB0-6CA2-74FF-38C1AD02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WHITEBOX TESTING AND UNIT TEST DENGAN PHYTON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58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649" y="2083525"/>
            <a:ext cx="4183650" cy="454353"/>
          </a:xfrm>
        </p:spPr>
        <p:txBody>
          <a:bodyPr/>
          <a:lstStyle/>
          <a:p>
            <a:r>
              <a:rPr lang="en-US" dirty="0"/>
              <a:t>Whitebox Testing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9649" y="2714519"/>
            <a:ext cx="4552219" cy="3222818"/>
          </a:xfrm>
        </p:spPr>
        <p:txBody>
          <a:bodyPr>
            <a:normAutofit fontScale="92500" lnSpcReduction="20000"/>
          </a:bodyPr>
          <a:lstStyle/>
          <a:p>
            <a:r>
              <a:rPr lang="en-ID" b="0" i="0" dirty="0">
                <a:effectLst/>
              </a:rPr>
              <a:t>Whitebox testing, juga </a:t>
            </a:r>
            <a:r>
              <a:rPr lang="en-ID" b="0" i="0" dirty="0" err="1">
                <a:effectLst/>
              </a:rPr>
              <a:t>dikenal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sebagai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pengujian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kotak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putih</a:t>
            </a:r>
            <a:r>
              <a:rPr lang="en-ID" b="0" i="0" dirty="0">
                <a:effectLst/>
              </a:rPr>
              <a:t>, </a:t>
            </a:r>
            <a:r>
              <a:rPr lang="en-ID" b="0" i="0" dirty="0" err="1">
                <a:effectLst/>
              </a:rPr>
              <a:t>adalah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metode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pengujian</a:t>
            </a:r>
            <a:r>
              <a:rPr lang="en-ID" b="0" i="0" dirty="0">
                <a:effectLst/>
              </a:rPr>
              <a:t> yang </a:t>
            </a:r>
            <a:r>
              <a:rPr lang="en-ID" b="0" i="0" dirty="0" err="1">
                <a:effectLst/>
              </a:rPr>
              <a:t>melibatkan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pemeriksaan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struktur</a:t>
            </a:r>
            <a:r>
              <a:rPr lang="en-ID" b="0" i="0" dirty="0">
                <a:effectLst/>
              </a:rPr>
              <a:t> internal </a:t>
            </a:r>
            <a:r>
              <a:rPr lang="en-ID" b="0" i="0" dirty="0" err="1">
                <a:effectLst/>
              </a:rPr>
              <a:t>kode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sumber</a:t>
            </a:r>
            <a:r>
              <a:rPr lang="en-ID" b="0" i="0" dirty="0">
                <a:effectLst/>
              </a:rPr>
              <a:t>. </a:t>
            </a:r>
            <a:r>
              <a:rPr lang="en-ID" b="0" i="0" dirty="0" err="1">
                <a:effectLst/>
              </a:rPr>
              <a:t>Pengujian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ini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memeriksa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logika</a:t>
            </a:r>
            <a:r>
              <a:rPr lang="en-ID" b="0" i="0" dirty="0">
                <a:effectLst/>
              </a:rPr>
              <a:t> internal dan </a:t>
            </a:r>
            <a:r>
              <a:rPr lang="en-ID" b="0" i="0" dirty="0" err="1">
                <a:effectLst/>
              </a:rPr>
              <a:t>aliran</a:t>
            </a:r>
            <a:r>
              <a:rPr lang="en-ID" b="0" i="0" dirty="0">
                <a:effectLst/>
              </a:rPr>
              <a:t> program </a:t>
            </a:r>
            <a:r>
              <a:rPr lang="en-ID" b="0" i="0" dirty="0" err="1">
                <a:effectLst/>
              </a:rPr>
              <a:t>untuk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memastikan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bahwa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semua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jalur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eksekusi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dalam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kode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telah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diuji</a:t>
            </a:r>
            <a:r>
              <a:rPr lang="en-ID" b="0" i="0" dirty="0">
                <a:effectLst/>
              </a:rPr>
              <a:t>.</a:t>
            </a:r>
          </a:p>
          <a:p>
            <a:r>
              <a:rPr lang="en-ID" b="0" i="0" dirty="0" err="1">
                <a:effectLst/>
              </a:rPr>
              <a:t>Pemeriksaan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kode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sumber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adalah</a:t>
            </a:r>
            <a:r>
              <a:rPr lang="en-ID" b="0" i="0" dirty="0">
                <a:effectLst/>
              </a:rPr>
              <a:t> salah </a:t>
            </a:r>
            <a:r>
              <a:rPr lang="en-ID" b="0" i="0" dirty="0" err="1">
                <a:effectLst/>
              </a:rPr>
              <a:t>satu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karakteristik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utama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dari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whitebox</a:t>
            </a:r>
            <a:r>
              <a:rPr lang="en-ID" b="0" i="0" dirty="0">
                <a:effectLst/>
              </a:rPr>
              <a:t> testing. </a:t>
            </a:r>
            <a:r>
              <a:rPr lang="en-ID" b="0" i="0" dirty="0" err="1">
                <a:effectLst/>
              </a:rPr>
              <a:t>Ini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termasuk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pengujian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jalur</a:t>
            </a:r>
            <a:r>
              <a:rPr lang="en-ID" b="0" i="0" dirty="0">
                <a:effectLst/>
              </a:rPr>
              <a:t>, </a:t>
            </a:r>
            <a:r>
              <a:rPr lang="en-ID" b="0" i="0" dirty="0" err="1">
                <a:effectLst/>
              </a:rPr>
              <a:t>pengujian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cabang</a:t>
            </a:r>
            <a:r>
              <a:rPr lang="en-ID" b="0" i="0" dirty="0">
                <a:effectLst/>
              </a:rPr>
              <a:t> (branch), </a:t>
            </a:r>
            <a:r>
              <a:rPr lang="en-ID" b="0" i="0" dirty="0" err="1">
                <a:effectLst/>
              </a:rPr>
              <a:t>pengujian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pernyataan</a:t>
            </a:r>
            <a:r>
              <a:rPr lang="en-ID" b="0" i="0" dirty="0">
                <a:effectLst/>
              </a:rPr>
              <a:t> (statement), dan </a:t>
            </a:r>
            <a:r>
              <a:rPr lang="en-ID" b="0" i="0" dirty="0" err="1">
                <a:effectLst/>
              </a:rPr>
              <a:t>pengujian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kondisi</a:t>
            </a:r>
            <a:r>
              <a:rPr lang="en-ID" b="0" i="0" dirty="0">
                <a:effectLst/>
              </a:rPr>
              <a:t>.</a:t>
            </a:r>
          </a:p>
          <a:p>
            <a:r>
              <a:rPr lang="en-ID" b="0" i="0" dirty="0">
                <a:effectLst/>
              </a:rPr>
              <a:t>Whitebox testing </a:t>
            </a:r>
            <a:r>
              <a:rPr lang="en-ID" b="0" i="0" dirty="0" err="1">
                <a:effectLst/>
              </a:rPr>
              <a:t>biasanya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dilakukan</a:t>
            </a:r>
            <a:r>
              <a:rPr lang="en-ID" b="0" i="0" dirty="0">
                <a:effectLst/>
              </a:rPr>
              <a:t> oleh </a:t>
            </a:r>
            <a:r>
              <a:rPr lang="en-ID" b="0" i="0" dirty="0" err="1">
                <a:effectLst/>
              </a:rPr>
              <a:t>pengembang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perangkat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lunak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atau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tim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pengujian</a:t>
            </a:r>
            <a:r>
              <a:rPr lang="en-ID" b="0" i="0" dirty="0">
                <a:effectLst/>
              </a:rPr>
              <a:t> yang </a:t>
            </a:r>
            <a:r>
              <a:rPr lang="en-ID" b="0" i="0" dirty="0" err="1">
                <a:effectLst/>
              </a:rPr>
              <a:t>memiliki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akses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ke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kode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sumber</a:t>
            </a:r>
            <a:r>
              <a:rPr lang="en-ID" b="0" i="0" dirty="0">
                <a:effectLst/>
              </a:rPr>
              <a:t>.</a:t>
            </a:r>
          </a:p>
          <a:p>
            <a:r>
              <a:rPr lang="en-ID" b="0" i="0" dirty="0" err="1">
                <a:effectLst/>
              </a:rPr>
              <a:t>Tujuannya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adalah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untuk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mengidentifikasi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kerentanankode</a:t>
            </a:r>
            <a:r>
              <a:rPr lang="en-ID" b="0" i="0" dirty="0">
                <a:effectLst/>
              </a:rPr>
              <a:t>, </a:t>
            </a:r>
            <a:r>
              <a:rPr lang="en-ID" b="0" i="0" dirty="0" err="1">
                <a:effectLst/>
              </a:rPr>
              <a:t>seperti</a:t>
            </a:r>
            <a:r>
              <a:rPr lang="en-ID" b="0" i="0" dirty="0">
                <a:effectLst/>
              </a:rPr>
              <a:t> bug </a:t>
            </a:r>
            <a:r>
              <a:rPr lang="en-ID" b="0" i="0" dirty="0" err="1">
                <a:effectLst/>
              </a:rPr>
              <a:t>logika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atau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ketidakcocokan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antara</a:t>
            </a:r>
            <a:r>
              <a:rPr lang="en-ID" b="0" i="0" dirty="0">
                <a:effectLst/>
              </a:rPr>
              <a:t> </a:t>
            </a:r>
            <a:r>
              <a:rPr lang="en-ID" b="0" i="0" dirty="0" err="1">
                <a:effectLst/>
              </a:rPr>
              <a:t>desain</a:t>
            </a:r>
            <a:r>
              <a:rPr lang="en-ID" b="0" i="0" dirty="0">
                <a:effectLst/>
              </a:rPr>
              <a:t> dan </a:t>
            </a:r>
            <a:r>
              <a:rPr lang="en-ID" b="0" i="0" dirty="0" err="1">
                <a:effectLst/>
              </a:rPr>
              <a:t>implementasi</a:t>
            </a:r>
            <a:r>
              <a:rPr lang="en-ID" b="0" i="0" dirty="0">
                <a:effectLst/>
              </a:rPr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67587" y="2025779"/>
            <a:ext cx="4183650" cy="454353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0721" y="2689467"/>
            <a:ext cx="4622025" cy="3047454"/>
          </a:xfrm>
        </p:spPr>
        <p:txBody>
          <a:bodyPr>
            <a:normAutofit lnSpcReduction="10000"/>
          </a:bodyPr>
          <a:lstStyle/>
          <a:p>
            <a:r>
              <a:rPr lang="en-ID" sz="1400" b="0" i="0" dirty="0">
                <a:effectLst/>
              </a:rPr>
              <a:t>Unit testing </a:t>
            </a:r>
            <a:r>
              <a:rPr lang="en-ID" sz="1400" b="0" i="0" dirty="0" err="1">
                <a:effectLst/>
              </a:rPr>
              <a:t>adalah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jenis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pengujian</a:t>
            </a:r>
            <a:r>
              <a:rPr lang="en-ID" sz="1400" b="0" i="0" dirty="0">
                <a:effectLst/>
              </a:rPr>
              <a:t> yang </a:t>
            </a:r>
            <a:r>
              <a:rPr lang="en-ID" sz="1400" b="0" i="0" dirty="0" err="1">
                <a:effectLst/>
              </a:rPr>
              <a:t>lebih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spesifik</a:t>
            </a:r>
            <a:r>
              <a:rPr lang="en-ID" sz="1400" b="0" i="0" dirty="0">
                <a:effectLst/>
              </a:rPr>
              <a:t> dan </a:t>
            </a:r>
            <a:r>
              <a:rPr lang="en-ID" sz="1400" b="0" i="0" dirty="0" err="1">
                <a:effectLst/>
              </a:rPr>
              <a:t>berfokus</a:t>
            </a:r>
            <a:r>
              <a:rPr lang="en-ID" sz="1400" b="0" i="0" dirty="0">
                <a:effectLst/>
              </a:rPr>
              <a:t> pada </a:t>
            </a:r>
            <a:r>
              <a:rPr lang="en-ID" sz="1400" b="0" i="0" dirty="0" err="1">
                <a:effectLst/>
              </a:rPr>
              <a:t>pengujian</a:t>
            </a:r>
            <a:r>
              <a:rPr lang="en-ID" sz="1400" b="0" i="0" dirty="0">
                <a:effectLst/>
              </a:rPr>
              <a:t> unit </a:t>
            </a:r>
            <a:r>
              <a:rPr lang="en-ID" sz="1400" b="0" i="0" dirty="0" err="1">
                <a:effectLst/>
              </a:rPr>
              <a:t>atau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komponen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kecil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dari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kode</a:t>
            </a:r>
            <a:r>
              <a:rPr lang="en-ID" sz="1400" b="0" i="0" dirty="0">
                <a:effectLst/>
              </a:rPr>
              <a:t>, </a:t>
            </a:r>
            <a:r>
              <a:rPr lang="en-ID" sz="1400" b="0" i="0" dirty="0" err="1">
                <a:effectLst/>
              </a:rPr>
              <a:t>seperti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fungsi</a:t>
            </a:r>
            <a:r>
              <a:rPr lang="en-ID" sz="1400" b="0" i="0" dirty="0">
                <a:effectLst/>
              </a:rPr>
              <a:t>, </a:t>
            </a:r>
            <a:r>
              <a:rPr lang="en-ID" sz="1400" b="0" i="0" dirty="0" err="1">
                <a:effectLst/>
              </a:rPr>
              <a:t>metode</a:t>
            </a:r>
            <a:r>
              <a:rPr lang="en-ID" sz="1400" b="0" i="0" dirty="0">
                <a:effectLst/>
              </a:rPr>
              <a:t>, </a:t>
            </a:r>
            <a:r>
              <a:rPr lang="en-ID" sz="1400" b="0" i="0" dirty="0" err="1">
                <a:effectLst/>
              </a:rPr>
              <a:t>atau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kelas</a:t>
            </a:r>
            <a:r>
              <a:rPr lang="en-ID" sz="1400" b="0" i="0" dirty="0">
                <a:effectLst/>
              </a:rPr>
              <a:t>. </a:t>
            </a:r>
            <a:r>
              <a:rPr lang="en-ID" sz="1400" b="0" i="0" dirty="0" err="1">
                <a:effectLst/>
              </a:rPr>
              <a:t>Tujuannya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adalah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memastikan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bahwa</a:t>
            </a:r>
            <a:r>
              <a:rPr lang="en-ID" sz="1400" b="0" i="0" dirty="0">
                <a:effectLst/>
              </a:rPr>
              <a:t> unit-unit </a:t>
            </a:r>
            <a:r>
              <a:rPr lang="en-ID" sz="1400" b="0" i="0" dirty="0" err="1">
                <a:effectLst/>
              </a:rPr>
              <a:t>tersebut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berfungsi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sesuai</a:t>
            </a:r>
            <a:r>
              <a:rPr lang="en-ID" sz="1400" b="0" i="0" dirty="0">
                <a:effectLst/>
              </a:rPr>
              <a:t> yang </a:t>
            </a:r>
            <a:r>
              <a:rPr lang="en-ID" sz="1400" b="0" i="0" dirty="0" err="1">
                <a:effectLst/>
              </a:rPr>
              <a:t>diharapkan</a:t>
            </a:r>
            <a:r>
              <a:rPr lang="en-ID" sz="1400" b="0" i="0" dirty="0">
                <a:effectLst/>
              </a:rPr>
              <a:t>.</a:t>
            </a:r>
          </a:p>
          <a:p>
            <a:r>
              <a:rPr lang="en-ID" sz="1400" b="0" i="0" dirty="0">
                <a:effectLst/>
              </a:rPr>
              <a:t>Unit testing </a:t>
            </a:r>
            <a:r>
              <a:rPr lang="en-ID" sz="1400" b="0" i="0" dirty="0" err="1">
                <a:effectLst/>
              </a:rPr>
              <a:t>tidak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hanya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memeriksa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fungsionalitas</a:t>
            </a:r>
            <a:r>
              <a:rPr lang="en-ID" sz="1400" b="0" i="0" dirty="0">
                <a:effectLst/>
              </a:rPr>
              <a:t> unit yang </a:t>
            </a:r>
            <a:r>
              <a:rPr lang="en-ID" sz="1400" b="0" i="0" dirty="0" err="1">
                <a:effectLst/>
              </a:rPr>
              <a:t>diuji</a:t>
            </a:r>
            <a:r>
              <a:rPr lang="en-ID" sz="1400" b="0" i="0" dirty="0">
                <a:effectLst/>
              </a:rPr>
              <a:t>, </a:t>
            </a:r>
            <a:r>
              <a:rPr lang="en-ID" sz="1400" b="0" i="0" dirty="0" err="1">
                <a:effectLst/>
              </a:rPr>
              <a:t>tetapi</a:t>
            </a:r>
            <a:r>
              <a:rPr lang="en-ID" sz="1400" b="0" i="0" dirty="0">
                <a:effectLst/>
              </a:rPr>
              <a:t> juga </a:t>
            </a:r>
            <a:r>
              <a:rPr lang="en-ID" sz="1400" b="0" i="0" dirty="0" err="1">
                <a:effectLst/>
              </a:rPr>
              <a:t>memeriksa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batasan</a:t>
            </a:r>
            <a:r>
              <a:rPr lang="en-ID" sz="1400" b="0" i="0" dirty="0">
                <a:effectLst/>
              </a:rPr>
              <a:t> dan </a:t>
            </a:r>
            <a:r>
              <a:rPr lang="en-ID" sz="1400" b="0" i="0" dirty="0" err="1">
                <a:effectLst/>
              </a:rPr>
              <a:t>situasi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khusus</a:t>
            </a:r>
            <a:r>
              <a:rPr lang="en-ID" sz="1400" b="0" i="0" dirty="0">
                <a:effectLst/>
              </a:rPr>
              <a:t> yang </a:t>
            </a:r>
            <a:r>
              <a:rPr lang="en-ID" sz="1400" b="0" i="0" dirty="0" err="1">
                <a:effectLst/>
              </a:rPr>
              <a:t>mungkin</a:t>
            </a:r>
            <a:r>
              <a:rPr lang="en-ID" sz="1400" b="0" i="0" dirty="0">
                <a:effectLst/>
              </a:rPr>
              <a:t> </a:t>
            </a:r>
            <a:r>
              <a:rPr lang="en-ID" sz="1400" b="0" i="0" dirty="0" err="1">
                <a:effectLst/>
              </a:rPr>
              <a:t>terjadi</a:t>
            </a:r>
            <a:r>
              <a:rPr lang="en-ID" sz="1400" b="0" i="0" dirty="0">
                <a:effectLst/>
              </a:rPr>
              <a:t>.</a:t>
            </a:r>
          </a:p>
          <a:p>
            <a:r>
              <a:rPr lang="en-ID" sz="1600" b="0" i="0" dirty="0">
                <a:effectLst/>
              </a:rPr>
              <a:t>Unit testing </a:t>
            </a:r>
            <a:r>
              <a:rPr lang="en-ID" sz="1600" b="0" i="0" dirty="0" err="1">
                <a:effectLst/>
              </a:rPr>
              <a:t>biasanya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merupakan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bagian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dari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praktik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pengembangan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perangkat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lunak</a:t>
            </a:r>
            <a:r>
              <a:rPr lang="en-ID" sz="1600" b="0" i="0" dirty="0">
                <a:effectLst/>
              </a:rPr>
              <a:t> yang </a:t>
            </a:r>
            <a:r>
              <a:rPr lang="en-ID" sz="1600" b="0" i="0" dirty="0" err="1">
                <a:effectLst/>
              </a:rPr>
              <a:t>disebut</a:t>
            </a:r>
            <a:r>
              <a:rPr lang="en-ID" sz="1600" b="0" i="0" dirty="0">
                <a:effectLst/>
              </a:rPr>
              <a:t> "</a:t>
            </a:r>
            <a:r>
              <a:rPr lang="en-ID" sz="1600" b="0" i="0" dirty="0" err="1">
                <a:effectLst/>
              </a:rPr>
              <a:t>pengujian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berbasis</a:t>
            </a:r>
            <a:r>
              <a:rPr lang="en-ID" sz="1600" b="0" i="0" dirty="0">
                <a:effectLst/>
              </a:rPr>
              <a:t> unit" (unit testing). </a:t>
            </a:r>
            <a:r>
              <a:rPr lang="en-ID" sz="1600" b="0" i="0" dirty="0" err="1">
                <a:effectLst/>
              </a:rPr>
              <a:t>Setiap</a:t>
            </a:r>
            <a:r>
              <a:rPr lang="en-ID" sz="1600" b="0" i="0" dirty="0">
                <a:effectLst/>
              </a:rPr>
              <a:t> unit </a:t>
            </a:r>
            <a:r>
              <a:rPr lang="en-ID" sz="1600" b="0" i="0" dirty="0" err="1">
                <a:effectLst/>
              </a:rPr>
              <a:t>dikembangkan</a:t>
            </a:r>
            <a:r>
              <a:rPr lang="en-ID" sz="1600" b="0" i="0" dirty="0">
                <a:effectLst/>
              </a:rPr>
              <a:t> dan </a:t>
            </a:r>
            <a:r>
              <a:rPr lang="en-ID" sz="1600" b="0" i="0" dirty="0" err="1">
                <a:effectLst/>
              </a:rPr>
              <a:t>diuji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secara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terpisah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sebelum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diintegrasikan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ke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dalam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sistem</a:t>
            </a:r>
            <a:r>
              <a:rPr lang="en-ID" sz="1600" b="0" i="0" dirty="0">
                <a:effectLst/>
              </a:rPr>
              <a:t> yang </a:t>
            </a:r>
            <a:r>
              <a:rPr lang="en-ID" sz="1600" b="0" i="0" dirty="0" err="1">
                <a:effectLst/>
              </a:rPr>
              <a:t>lebih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besar</a:t>
            </a:r>
            <a:r>
              <a:rPr lang="en-ID" sz="1600" b="0" i="0" dirty="0">
                <a:effectLst/>
              </a:rPr>
              <a:t>.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317316"/>
            <a:ext cx="10515599" cy="3093928"/>
          </a:xfrm>
        </p:spPr>
        <p:txBody>
          <a:bodyPr/>
          <a:lstStyle/>
          <a:p>
            <a:r>
              <a:rPr lang="en-ID" sz="2800" b="0" i="0" dirty="0" err="1">
                <a:solidFill>
                  <a:srgbClr val="FFFF00"/>
                </a:solidFill>
                <a:effectLst/>
              </a:rPr>
              <a:t>Kesimpulannya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,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whitebox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testing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adalah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metode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pengujian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yang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lebih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luas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yang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memeriksa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kode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sumber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secara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keseluruhan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,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sementara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unit testing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adalah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subjenis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dari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pengujian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tersebut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yang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fokus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pada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pengujian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unit-unit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terkecil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dalam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kode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. Unit testing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sering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digunakan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dalam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praktik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pengembangan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perangkat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lunak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untuk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memastikan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bahwa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setiap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bagian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kecil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dari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kode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berfungsi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dengan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benar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sebelum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diintegrasikan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ke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dalam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sistem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yang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lebih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 </a:t>
            </a:r>
            <a:r>
              <a:rPr lang="en-ID" sz="2800" b="0" i="0" dirty="0" err="1">
                <a:solidFill>
                  <a:srgbClr val="FFFF00"/>
                </a:solidFill>
                <a:effectLst/>
              </a:rPr>
              <a:t>besar</a:t>
            </a:r>
            <a:r>
              <a:rPr lang="en-ID" sz="2800" b="0" i="0" dirty="0">
                <a:solidFill>
                  <a:srgbClr val="FFFF00"/>
                </a:solidFill>
                <a:effectLst/>
              </a:rPr>
              <a:t>.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E56D77-D148-D880-D41B-94FB31F88753}"/>
              </a:ext>
            </a:extLst>
          </p:cNvPr>
          <p:cNvSpPr/>
          <p:nvPr/>
        </p:nvSpPr>
        <p:spPr>
          <a:xfrm>
            <a:off x="709616" y="1878905"/>
            <a:ext cx="5111663" cy="3407798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memberikan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contoh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implementasi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whitebox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testing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testing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Python pada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sistem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login dan logout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sederhana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kita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menggunakan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modul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unittest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contoh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kita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kelas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LoginSystem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mengelola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operasi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login dan logout.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Pertama-tama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mari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buat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kelas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LoginSystem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l"/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CCB5F-609C-4302-263D-A94743A135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WHITEBOX TESTING DAN UNIT TEST DENGAN PHYTON</a:t>
            </a:r>
            <a:endParaRPr lang="en-ID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AA893-535B-9643-DE45-52472214A70F}"/>
              </a:ext>
            </a:extLst>
          </p:cNvPr>
          <p:cNvSpPr/>
          <p:nvPr/>
        </p:nvSpPr>
        <p:spPr>
          <a:xfrm>
            <a:off x="6370721" y="1913244"/>
            <a:ext cx="5111663" cy="3407798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231A6-F10B-ECA8-EF2A-5E6DB51D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01" y="1899206"/>
            <a:ext cx="4864270" cy="35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2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E56D77-D148-D880-D41B-94FB31F88753}"/>
              </a:ext>
            </a:extLst>
          </p:cNvPr>
          <p:cNvSpPr/>
          <p:nvPr/>
        </p:nvSpPr>
        <p:spPr>
          <a:xfrm>
            <a:off x="709616" y="1878906"/>
            <a:ext cx="6489970" cy="365126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Selanjutnya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mari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buat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kelas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LoginSystem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WHITEBOX TESTING DAN UNIT TEST DENGAN PHYTON</a:t>
            </a:r>
            <a:endParaRPr lang="en-ID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123446-9914-F8C2-F727-B22B98E56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4940"/>
            <a:ext cx="6053959" cy="37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3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E56D77-D148-D880-D41B-94FB31F88753}"/>
              </a:ext>
            </a:extLst>
          </p:cNvPr>
          <p:cNvSpPr/>
          <p:nvPr/>
        </p:nvSpPr>
        <p:spPr>
          <a:xfrm>
            <a:off x="709615" y="1878905"/>
            <a:ext cx="10326247" cy="3449839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unit test di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atas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kita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melakukan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tiga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altLang="zh-CN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test_login_successful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apakah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login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berhasil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jika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kita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memberikan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username dan password yang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benar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Hasil yang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diharapkan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bahwa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login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berhasil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dan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pengguna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sudah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masuk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test_login_failed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apakah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login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gagal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jika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kita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memberikan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password yang salah. Hasil yang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diharapkan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bahwa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login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gagal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dan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pengguna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tidak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masuk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CN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test_logout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: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Menguji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apakah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logout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bekerja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benar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setelah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pengguna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sudah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masuk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Hasil yang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diharapkan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bahwa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setelah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logout,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pengguna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sudah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tidak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masuk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lagi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ea typeface="字魂160号-檀宋" panose="00000500000000000000" pitchFamily="2" charset="-122"/>
              <a:cs typeface="Poppins" panose="00000500000000000000" pitchFamily="2" charset="0"/>
              <a:sym typeface="字魂160号-檀宋" panose="00000500000000000000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WHITEBOX TESTING DAN UNIT TEST DENGAN PHYTON</a:t>
            </a:r>
            <a:endParaRPr lang="en-ID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028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E56D77-D148-D880-D41B-94FB31F88753}"/>
              </a:ext>
            </a:extLst>
          </p:cNvPr>
          <p:cNvSpPr/>
          <p:nvPr/>
        </p:nvSpPr>
        <p:spPr>
          <a:xfrm>
            <a:off x="709615" y="1878906"/>
            <a:ext cx="10326247" cy="2714116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Unit Testing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jenis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perangkat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lunak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berfokus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pada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pengujian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komponen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individu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seperti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fungsi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metode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kelas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secara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terisolasi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dari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bagian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lain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dari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program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atau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sistem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</a:t>
            </a:r>
            <a:r>
              <a:rPr lang="en-US" altLang="zh-CN" b="1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Tujuannya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memastikan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bahwa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setiap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komponen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kecil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(unit)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perangkat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lunak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berfungsi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benar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sesuai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dengan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spesifikasi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dan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harapan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telah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ditentukan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. Unit testing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adalah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salah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satu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praktik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penting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dalam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pengembangan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perangkat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lunak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yang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bertujuan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untuk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meminimalkan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kesalahan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(bug),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meningkatkan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keandalan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, dan </a:t>
            </a:r>
            <a:r>
              <a:rPr lang="en-US" altLang="zh-CN" dirty="0" err="1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memudahkan</a:t>
            </a:r>
            <a:r>
              <a:rPr lang="en-US" altLang="zh-CN" dirty="0">
                <a:solidFill>
                  <a:schemeClr val="bg1"/>
                </a:solidFill>
                <a:ea typeface="字魂160号-檀宋" panose="00000500000000000000" pitchFamily="2" charset="-122"/>
                <a:cs typeface="Poppins" panose="00000500000000000000" pitchFamily="2" charset="0"/>
                <a:sym typeface="字魂160号-檀宋" panose="00000500000000000000" pitchFamily="2" charset="-122"/>
              </a:rPr>
              <a:t> debugging.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4CF6B-3824-0888-2DE5-5297A1883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CD9880-B435-6096-FB6B-BB40B2D13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294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CI / CD DENGAN PHYTON</a:t>
            </a:r>
            <a:endParaRPr lang="en-ID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780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1473</TotalTime>
  <Words>1356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Gill Sans MT</vt:lpstr>
      <vt:lpstr>Office Theme</vt:lpstr>
      <vt:lpstr>UNIVERSITAS PAMULANG</vt:lpstr>
      <vt:lpstr>PowerPoint Presentation</vt:lpstr>
      <vt:lpstr>WHITEBOX TESTING AND UNIT TEST DENGAN PHYTON</vt:lpstr>
      <vt:lpstr>COMPARISON</vt:lpstr>
      <vt:lpstr>KESIMPULAN</vt:lpstr>
      <vt:lpstr>WHITEBOX TESTING DAN UNIT TEST DENGAN PHYTON</vt:lpstr>
      <vt:lpstr>WHITEBOX TESTING DAN UNIT TEST DENGAN PHYTON</vt:lpstr>
      <vt:lpstr>WHITEBOX TESTING DAN UNIT TEST DENGAN PHYTON</vt:lpstr>
      <vt:lpstr>CI / CD DENGAN PHYTON</vt:lpstr>
      <vt:lpstr>CI / CD DENGAN PHYTON</vt:lpstr>
      <vt:lpstr>CI / CD DENGAN PHYTON</vt:lpstr>
      <vt:lpstr>CI / CD DENGAN PHYTON</vt:lpstr>
      <vt:lpstr>CI / CD DENGAN PHYTON</vt:lpstr>
      <vt:lpstr>CI / CD DENGAN PHYTON</vt:lpstr>
      <vt:lpstr>CI / CD DENGAN PHYTON</vt:lpstr>
      <vt:lpstr>REFERENSI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UNIVERSITAS PAMULANG</dc:title>
  <dc:creator>DeLL</dc:creator>
  <cp:lastModifiedBy>DeLL</cp:lastModifiedBy>
  <cp:revision>8</cp:revision>
  <dcterms:created xsi:type="dcterms:W3CDTF">2023-11-03T08:16:59Z</dcterms:created>
  <dcterms:modified xsi:type="dcterms:W3CDTF">2023-11-04T08:50:14Z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